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67" r:id="rId2"/>
    <p:sldId id="256" r:id="rId3"/>
    <p:sldId id="257" r:id="rId4"/>
    <p:sldId id="260" r:id="rId5"/>
    <p:sldId id="262" r:id="rId6"/>
    <p:sldId id="263" r:id="rId7"/>
    <p:sldId id="261" r:id="rId8"/>
    <p:sldId id="264" r:id="rId9"/>
    <p:sldId id="258" r:id="rId10"/>
    <p:sldId id="259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328" autoAdjust="0"/>
  </p:normalViewPr>
  <p:slideViewPr>
    <p:cSldViewPr>
      <p:cViewPr>
        <p:scale>
          <a:sx n="64" d="100"/>
          <a:sy n="64" d="100"/>
        </p:scale>
        <p:origin x="-15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FA9FA-A495-46E2-92E6-8FCB29FCE001}" type="datetimeFigureOut">
              <a:rPr lang="en-US" smtClean="0"/>
              <a:pPr/>
              <a:t>4/20/2020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823CE-2211-49D4-BEA5-6A7D790C821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970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92FF1-0800-4AD6-A876-22BA5A561D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696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F823CE-2211-49D4-BEA5-6A7D790C8218}" type="slidenum">
              <a:rPr lang="en-IN" smtClean="0"/>
              <a:pPr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254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baseline="0" dirty="0"/>
              <a:t>German economist Albert Otto Hirschman (1915-2012)  discussed the concept of </a:t>
            </a:r>
            <a:r>
              <a:rPr lang="en-IN" b="1" baseline="0" dirty="0"/>
              <a:t>Core –periphery </a:t>
            </a:r>
            <a:r>
              <a:rPr lang="en-IN" baseline="0" dirty="0"/>
              <a:t>in his </a:t>
            </a:r>
            <a:r>
              <a:rPr lang="en-IN" b="1" baseline="0" dirty="0"/>
              <a:t>‘Theory of Unbalanced Growth’.</a:t>
            </a:r>
            <a:endParaRPr lang="en-IN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F823CE-2211-49D4-BEA5-6A7D790C8218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F823CE-2211-49D4-BEA5-6A7D790C8218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F823CE-2211-49D4-BEA5-6A7D790C8218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F823CE-2211-49D4-BEA5-6A7D790C8218}" type="slidenum">
              <a:rPr lang="en-IN" smtClean="0"/>
              <a:pPr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6343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F823CE-2211-49D4-BEA5-6A7D790C8218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F823CE-2211-49D4-BEA5-6A7D790C8218}" type="slidenum">
              <a:rPr lang="en-IN" smtClean="0"/>
              <a:pPr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1760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sz="2000" b="0" dirty="0">
                <a:latin typeface="Times New Roman" pitchFamily="18" charset="0"/>
                <a:cs typeface="Times New Roman" pitchFamily="18" charset="0"/>
              </a:rPr>
              <a:t>Positive effects of the core’s growth on the periphery . Core unable</a:t>
            </a:r>
            <a:r>
              <a:rPr lang="en-IN" sz="2000" b="0" baseline="0" dirty="0">
                <a:latin typeface="Times New Roman" pitchFamily="18" charset="0"/>
                <a:cs typeface="Times New Roman" pitchFamily="18" charset="0"/>
              </a:rPr>
              <a:t> to supply all the products the core is demanding so supply from the periphery to the Core. Core becomes affected by </a:t>
            </a:r>
            <a:r>
              <a:rPr lang="en-IN" sz="2000" b="1" baseline="0" dirty="0">
                <a:latin typeface="Times New Roman" pitchFamily="18" charset="0"/>
                <a:cs typeface="Times New Roman" pitchFamily="18" charset="0"/>
              </a:rPr>
              <a:t>NEGATIVE EXTERNALITIES  (high rents, overcrowding, congestion) </a:t>
            </a:r>
            <a:r>
              <a:rPr lang="en-IN" sz="2000" b="0" baseline="0" dirty="0">
                <a:latin typeface="Times New Roman" pitchFamily="18" charset="0"/>
                <a:cs typeface="Times New Roman" pitchFamily="18" charset="0"/>
              </a:rPr>
              <a:t>so firms located in periphery.</a:t>
            </a: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F823CE-2211-49D4-BEA5-6A7D790C8218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F823CE-2211-49D4-BEA5-6A7D790C8218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ADC7-AF60-42BB-ACF1-83BF7920C102}" type="datetimeFigureOut">
              <a:rPr lang="en-US" smtClean="0"/>
              <a:pPr/>
              <a:t>4/20/2020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682E-9AC0-43A4-A8E2-E843721318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ADC7-AF60-42BB-ACF1-83BF7920C102}" type="datetimeFigureOut">
              <a:rPr lang="en-US" smtClean="0"/>
              <a:pPr/>
              <a:t>4/20/2020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682E-9AC0-43A4-A8E2-E843721318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ADC7-AF60-42BB-ACF1-83BF7920C102}" type="datetimeFigureOut">
              <a:rPr lang="en-US" smtClean="0"/>
              <a:pPr/>
              <a:t>4/20/2020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682E-9AC0-43A4-A8E2-E843721318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ADC7-AF60-42BB-ACF1-83BF7920C102}" type="datetimeFigureOut">
              <a:rPr lang="en-US" smtClean="0"/>
              <a:pPr/>
              <a:t>4/20/2020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682E-9AC0-43A4-A8E2-E843721318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ADC7-AF60-42BB-ACF1-83BF7920C102}" type="datetimeFigureOut">
              <a:rPr lang="en-US" smtClean="0"/>
              <a:pPr/>
              <a:t>4/20/2020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682E-9AC0-43A4-A8E2-E843721318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ADC7-AF60-42BB-ACF1-83BF7920C102}" type="datetimeFigureOut">
              <a:rPr lang="en-US" smtClean="0"/>
              <a:pPr/>
              <a:t>4/20/2020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682E-9AC0-43A4-A8E2-E843721318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ADC7-AF60-42BB-ACF1-83BF7920C102}" type="datetimeFigureOut">
              <a:rPr lang="en-US" smtClean="0"/>
              <a:pPr/>
              <a:t>4/20/2020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682E-9AC0-43A4-A8E2-E843721318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ADC7-AF60-42BB-ACF1-83BF7920C102}" type="datetimeFigureOut">
              <a:rPr lang="en-US" smtClean="0"/>
              <a:pPr/>
              <a:t>4/20/2020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682E-9AC0-43A4-A8E2-E843721318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ADC7-AF60-42BB-ACF1-83BF7920C102}" type="datetimeFigureOut">
              <a:rPr lang="en-US" smtClean="0"/>
              <a:pPr/>
              <a:t>4/20/2020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682E-9AC0-43A4-A8E2-E843721318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ADC7-AF60-42BB-ACF1-83BF7920C102}" type="datetimeFigureOut">
              <a:rPr lang="en-US" smtClean="0"/>
              <a:pPr/>
              <a:t>4/20/2020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2682E-9AC0-43A4-A8E2-E8437213187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ADC7-AF60-42BB-ACF1-83BF7920C102}" type="datetimeFigureOut">
              <a:rPr lang="en-US" smtClean="0"/>
              <a:pPr/>
              <a:t>4/20/2020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752682E-9AC0-43A4-A8E2-E8437213187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42ADC7-AF60-42BB-ACF1-83BF7920C102}" type="datetimeFigureOut">
              <a:rPr lang="en-US" smtClean="0"/>
              <a:pPr/>
              <a:t>4/20/2020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52682E-9AC0-43A4-A8E2-E84372131874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52120" y="4869160"/>
            <a:ext cx="3240360" cy="1152128"/>
          </a:xfrm>
        </p:spPr>
        <p:txBody>
          <a:bodyPr>
            <a:noAutofit/>
          </a:bodyPr>
          <a:lstStyle/>
          <a:p>
            <a:r>
              <a:rPr lang="en-IN" sz="18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IN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</a:t>
            </a:r>
            <a:r>
              <a:rPr lang="en-IN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Tanmoy</a:t>
            </a:r>
            <a:r>
              <a:rPr lang="en-IN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Dhibor</a:t>
            </a:r>
            <a:endParaRPr lang="en-IN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r>
              <a:rPr lang="en-IN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Geography</a:t>
            </a:r>
          </a:p>
          <a:p>
            <a:r>
              <a:rPr lang="en-IN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Hooghly Women’s College</a:t>
            </a:r>
          </a:p>
          <a:p>
            <a:endParaRPr lang="en-US" sz="18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Tanmoy Dhibor</a:t>
            </a:r>
            <a:endParaRPr lang="en-US"/>
          </a:p>
        </p:txBody>
      </p:sp>
      <p:pic>
        <p:nvPicPr>
          <p:cNvPr id="1026" name="Picture 2" descr="C:\Users\Anurag\Desktop\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9"/>
            <a:ext cx="1656655" cy="122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nurag\Desktop\220px-University_of_Burdwan_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60649"/>
            <a:ext cx="1670497" cy="122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CORE PERIPHERY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47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57356" y="1000108"/>
            <a:ext cx="5682197" cy="461665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 algn="ctr"/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Backwash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Effects or  Polarization Effects 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5852" y="1785926"/>
            <a:ext cx="70723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0" dirty="0">
                <a:latin typeface="Times New Roman" pitchFamily="18" charset="0"/>
                <a:cs typeface="Times New Roman" pitchFamily="18" charset="0"/>
              </a:rPr>
              <a:t>Negative  effects of the core’s growth on the periphery. Out-migration</a:t>
            </a:r>
            <a:r>
              <a:rPr lang="en-IN" sz="2400" b="0" baseline="0" dirty="0">
                <a:latin typeface="Times New Roman" pitchFamily="18" charset="0"/>
                <a:cs typeface="Times New Roman" pitchFamily="18" charset="0"/>
              </a:rPr>
              <a:t> of economically active people, outflows of capital , decreasing tax base , firms of the periphery not able to complete with the firms of the core and therefore periphery being flooded with core’s products.</a:t>
            </a:r>
            <a:endParaRPr lang="en-IN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20696" y="908720"/>
            <a:ext cx="269146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296C46A-ECC3-4B95-A28B-BAE050219D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72" y="2143116"/>
            <a:ext cx="7960903" cy="36705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919AA5A-2CCB-493D-A721-72988563A794}"/>
              </a:ext>
            </a:extLst>
          </p:cNvPr>
          <p:cNvSpPr/>
          <p:nvPr/>
        </p:nvSpPr>
        <p:spPr>
          <a:xfrm>
            <a:off x="359531" y="642918"/>
            <a:ext cx="842493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200" b="1" u="sng" cap="none" spc="0" dirty="0">
                <a:ln/>
                <a:solidFill>
                  <a:schemeClr val="accent4"/>
                </a:solidFill>
                <a:effectLst/>
                <a:latin typeface="Times New Roman" pitchFamily="18" charset="0"/>
                <a:cs typeface="Times New Roman" pitchFamily="18" charset="0"/>
              </a:rPr>
              <a:t>POLARISATION EFFECT AND SPREAD EFFECT</a:t>
            </a:r>
          </a:p>
        </p:txBody>
      </p:sp>
    </p:spTree>
    <p:extLst>
      <p:ext uri="{BB962C8B-B14F-4D97-AF65-F5344CB8AC3E}">
        <p14:creationId xmlns:p14="http://schemas.microsoft.com/office/powerpoint/2010/main" val="160237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927032" cy="1828800"/>
          </a:xfrm>
        </p:spPr>
        <p:txBody>
          <a:bodyPr/>
          <a:lstStyle/>
          <a:p>
            <a:r>
              <a:rPr lang="en-IN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CORE PERIPHERY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tx2">
              <a:lumMod val="90000"/>
            </a:schemeClr>
          </a:solidFill>
        </p:spPr>
        <p:txBody>
          <a:bodyPr/>
          <a:lstStyle/>
          <a:p>
            <a:r>
              <a:rPr lang="en-IN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By Albert </a:t>
            </a:r>
            <a:r>
              <a:rPr lang="en-IN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O. Hirschman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14744" y="1000108"/>
            <a:ext cx="242889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IN" b="1" dirty="0">
                <a:latin typeface="Times New Roman" pitchFamily="18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857224" y="2000240"/>
            <a:ext cx="75724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Core</a:t>
            </a:r>
            <a:r>
              <a:rPr lang="en-IN" sz="2000" baseline="0" dirty="0">
                <a:latin typeface="Times New Roman" pitchFamily="18" charset="0"/>
                <a:cs typeface="Times New Roman" pitchFamily="18" charset="0"/>
              </a:rPr>
              <a:t> periphery the concept of a developed core surrounded by an undeveloped periphery. The concept can be applied at various scales</a:t>
            </a:r>
            <a:r>
              <a:rPr lang="en-IN" sz="2000" baseline="0" dirty="0"/>
              <a:t>.</a:t>
            </a:r>
            <a:endParaRPr lang="en-IN" sz="2000" dirty="0"/>
          </a:p>
        </p:txBody>
      </p:sp>
      <p:sp>
        <p:nvSpPr>
          <p:cNvPr id="4" name="Rectangle 3"/>
          <p:cNvSpPr/>
          <p:nvPr/>
        </p:nvSpPr>
        <p:spPr>
          <a:xfrm>
            <a:off x="857224" y="3071810"/>
            <a:ext cx="75724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aseline="0" dirty="0">
                <a:latin typeface="Times New Roman" pitchFamily="18" charset="0"/>
                <a:cs typeface="Times New Roman" pitchFamily="18" charset="0"/>
              </a:rPr>
              <a:t>The core periphery model shows spatially how economic , political and cultural authority is dispersed in core or dominant regions and the surroundings peripheral and semi peripheral regions.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28662" y="4429132"/>
            <a:ext cx="70723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aseline="0" dirty="0">
                <a:latin typeface="Times New Roman" pitchFamily="18" charset="0"/>
                <a:cs typeface="Times New Roman" pitchFamily="18" charset="0"/>
              </a:rPr>
              <a:t>German economist Albert Otto Hirschman (1915-2012)  discussed the concept of  </a:t>
            </a:r>
            <a:r>
              <a:rPr lang="en-IN" sz="2000" b="1" baseline="0" dirty="0">
                <a:latin typeface="Times New Roman" pitchFamily="18" charset="0"/>
                <a:cs typeface="Times New Roman" pitchFamily="18" charset="0"/>
              </a:rPr>
              <a:t>Core –periphery </a:t>
            </a:r>
            <a:r>
              <a:rPr lang="en-IN" sz="2000" baseline="0" dirty="0">
                <a:latin typeface="Times New Roman" pitchFamily="18" charset="0"/>
                <a:cs typeface="Times New Roman" pitchFamily="18" charset="0"/>
              </a:rPr>
              <a:t>in his </a:t>
            </a:r>
            <a:r>
              <a:rPr lang="en-IN" sz="2000" b="1" baseline="0" dirty="0">
                <a:latin typeface="Times New Roman" pitchFamily="18" charset="0"/>
                <a:cs typeface="Times New Roman" pitchFamily="18" charset="0"/>
              </a:rPr>
              <a:t>‘Theory of Unbalanced Growth’</a:t>
            </a:r>
            <a:r>
              <a:rPr lang="en-IN" sz="2000" b="1" baseline="0" dirty="0"/>
              <a:t>.</a:t>
            </a:r>
            <a:endParaRPr lang="en-IN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857232"/>
            <a:ext cx="7358114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en-IN" sz="2800" b="1" dirty="0">
                <a:latin typeface="Times New Roman" pitchFamily="18" charset="0"/>
                <a:cs typeface="Times New Roman" pitchFamily="18" charset="0"/>
              </a:rPr>
              <a:t>What do you mean by Core?</a:t>
            </a:r>
          </a:p>
        </p:txBody>
      </p:sp>
      <p:sp>
        <p:nvSpPr>
          <p:cNvPr id="3" name="Rectangle 2"/>
          <p:cNvSpPr/>
          <p:nvPr/>
        </p:nvSpPr>
        <p:spPr>
          <a:xfrm>
            <a:off x="714348" y="2214554"/>
            <a:ext cx="76438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core is a central  region  in an economy ,with</a:t>
            </a:r>
            <a:r>
              <a:rPr lang="en-IN" sz="2400" baseline="0" dirty="0">
                <a:latin typeface="Times New Roman" pitchFamily="18" charset="0"/>
                <a:cs typeface="Times New Roman" pitchFamily="18" charset="0"/>
              </a:rPr>
              <a:t> good communications and high population density , which  conduce to its prosperity. The Core is contrasted with the periphery –outlying  regions with poor communications and sparse population ( for example see  unemployment)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8794" y="928670"/>
            <a:ext cx="5698854" cy="46166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What do you mean by Periphery? </a:t>
            </a:r>
          </a:p>
        </p:txBody>
      </p:sp>
      <p:sp>
        <p:nvSpPr>
          <p:cNvPr id="3" name="Rectangle 2"/>
          <p:cNvSpPr/>
          <p:nvPr/>
        </p:nvSpPr>
        <p:spPr>
          <a:xfrm>
            <a:off x="642910" y="1997839"/>
            <a:ext cx="778674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Peripheria</a:t>
            </a:r>
            <a:r>
              <a:rPr lang="en-IN" sz="2400" baseline="0" dirty="0">
                <a:latin typeface="Times New Roman" pitchFamily="18" charset="0"/>
                <a:cs typeface="Times New Roman" pitchFamily="18" charset="0"/>
              </a:rPr>
              <a:t> is an old Greek word that is used to describe the outside . In geographical terms we usually speak about the periphery in contexts of cities and regions . The periphery is usually the lesser developed part of a town or region, that is usually located at the edge of the cities or regions and far away from the developed ,more sophisticated and often beautiful city/regional centre.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86116" y="928670"/>
            <a:ext cx="380616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DEB75A8-16C1-4464-92C9-A50E69611F4E}"/>
              </a:ext>
            </a:extLst>
          </p:cNvPr>
          <p:cNvSpPr/>
          <p:nvPr/>
        </p:nvSpPr>
        <p:spPr>
          <a:xfrm>
            <a:off x="140814" y="697837"/>
            <a:ext cx="867965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u="sng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CORE PERIPHERY MODEL</a:t>
            </a:r>
            <a:endParaRPr lang="en-US" sz="4400" b="1" u="sng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9D1F466-A3C4-4A45-B51E-33A85C0204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621168"/>
            <a:ext cx="4464496" cy="44644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8464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500066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IN" sz="2800" b="1" dirty="0">
                <a:latin typeface="Times New Roman" pitchFamily="18" charset="0"/>
                <a:cs typeface="Times New Roman" pitchFamily="18" charset="0"/>
              </a:rPr>
              <a:t>CHARACTERISTICS OF  CORE AND PERIPHERY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IN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CORE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Developed  area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Wealthy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More employment opportunities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Powerful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Control media &amp; finance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Technologically 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advanced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Well transportation and communication services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514350" indent="-514350" algn="ctr">
              <a:buNone/>
            </a:pPr>
            <a:r>
              <a:rPr lang="en-IN" b="1" dirty="0">
                <a:solidFill>
                  <a:schemeClr val="tx2"/>
                </a:solidFill>
              </a:rPr>
              <a:t>PERIPHERY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Less  developed</a:t>
            </a:r>
            <a:endParaRPr lang="en-IN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Poor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Less job opportunities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Dependent on core area for:</a:t>
            </a:r>
          </a:p>
          <a:p>
            <a:pPr marL="514350" indent="-514350" algn="ctr"/>
            <a:r>
              <a:rPr lang="en-IN" dirty="0">
                <a:latin typeface="Times New Roman" pitchFamily="18" charset="0"/>
                <a:cs typeface="Times New Roman" pitchFamily="18" charset="0"/>
              </a:rPr>
              <a:t>Education</a:t>
            </a:r>
          </a:p>
          <a:p>
            <a:pPr marL="514350" indent="-514350" algn="ctr"/>
            <a:r>
              <a:rPr lang="en-IN" dirty="0">
                <a:latin typeface="Times New Roman" pitchFamily="18" charset="0"/>
                <a:cs typeface="Times New Roman" pitchFamily="18" charset="0"/>
              </a:rPr>
              <a:t>Media</a:t>
            </a:r>
          </a:p>
          <a:p>
            <a:pPr marL="514350" indent="-514350" algn="ctr"/>
            <a:r>
              <a:rPr lang="en-IN" dirty="0">
                <a:latin typeface="Times New Roman" pitchFamily="18" charset="0"/>
                <a:cs typeface="Times New Roman" pitchFamily="18" charset="0"/>
              </a:rPr>
              <a:t>Military equipment</a:t>
            </a:r>
          </a:p>
          <a:p>
            <a:pPr marL="514350" indent="-514350" algn="ctr"/>
            <a:r>
              <a:rPr lang="en-IN" dirty="0">
                <a:latin typeface="Times New Roman" pitchFamily="18" charset="0"/>
                <a:cs typeface="Times New Roman" pitchFamily="18" charset="0"/>
              </a:rPr>
              <a:t>financing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672" y="620688"/>
            <a:ext cx="6048672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800" b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TRANSACTION </a:t>
            </a:r>
            <a:r>
              <a:rPr lang="en-US" sz="2800" b="1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BETWEEN  CORE AND  </a:t>
            </a:r>
            <a:r>
              <a:rPr lang="en-US" sz="2800" b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PERIPHERY</a:t>
            </a:r>
            <a:endParaRPr lang="en-IN" sz="2800" b="1" u="sng" dirty="0">
              <a:ln/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290FF0D-58BD-4589-8E7B-F0C006C34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700808"/>
            <a:ext cx="6858000" cy="48291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2405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00298" y="857232"/>
            <a:ext cx="4665084" cy="46166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Spread</a:t>
            </a:r>
            <a:r>
              <a:rPr lang="en-IN" sz="2400" b="1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b="1" baseline="0" dirty="0" smtClean="0">
                <a:latin typeface="Times New Roman" pitchFamily="18" charset="0"/>
                <a:cs typeface="Times New Roman" pitchFamily="18" charset="0"/>
              </a:rPr>
              <a:t>Effects or Trickle Effects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5852" y="1643050"/>
            <a:ext cx="664373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0" dirty="0">
                <a:latin typeface="Times New Roman" pitchFamily="18" charset="0"/>
                <a:cs typeface="Times New Roman" pitchFamily="18" charset="0"/>
              </a:rPr>
              <a:t>Positive effects of the core’s growth on the periphery . Core unable</a:t>
            </a:r>
            <a:r>
              <a:rPr lang="en-IN" sz="2000" b="0" baseline="0" dirty="0">
                <a:latin typeface="Times New Roman" pitchFamily="18" charset="0"/>
                <a:cs typeface="Times New Roman" pitchFamily="18" charset="0"/>
              </a:rPr>
              <a:t> to supply all the products the core is demanding so supply from the periphery to the Core. Core becomes affected by </a:t>
            </a:r>
            <a:r>
              <a:rPr lang="en-IN" sz="2000" b="1" baseline="0" dirty="0">
                <a:latin typeface="Times New Roman" pitchFamily="18" charset="0"/>
                <a:cs typeface="Times New Roman" pitchFamily="18" charset="0"/>
              </a:rPr>
              <a:t>NEGATIVE EXTERNALITIES  (high rents, overcrowding, congestion) </a:t>
            </a:r>
            <a:r>
              <a:rPr lang="en-IN" sz="2000" b="0" baseline="0" dirty="0">
                <a:latin typeface="Times New Roman" pitchFamily="18" charset="0"/>
                <a:cs typeface="Times New Roman" pitchFamily="18" charset="0"/>
              </a:rPr>
              <a:t>so firms located in periphery.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481</Words>
  <Application>Microsoft Office PowerPoint</Application>
  <PresentationFormat>On-screen Show (4:3)</PresentationFormat>
  <Paragraphs>53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CORE PERIPHERY MODEL</vt:lpstr>
      <vt:lpstr>CORE PERIPHERY MODEL</vt:lpstr>
      <vt:lpstr>PowerPoint Presentation</vt:lpstr>
      <vt:lpstr>PowerPoint Presentation</vt:lpstr>
      <vt:lpstr>PowerPoint Presentation</vt:lpstr>
      <vt:lpstr>PowerPoint Presentation</vt:lpstr>
      <vt:lpstr>CHARACTERISTICS OF  CORE AND PERIPHERY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 PERIPHERY MODEL</dc:title>
  <dc:creator>MADHUMITA</dc:creator>
  <cp:lastModifiedBy>Windows User</cp:lastModifiedBy>
  <cp:revision>21</cp:revision>
  <dcterms:created xsi:type="dcterms:W3CDTF">2020-04-18T17:50:06Z</dcterms:created>
  <dcterms:modified xsi:type="dcterms:W3CDTF">2020-04-20T10:43:25Z</dcterms:modified>
</cp:coreProperties>
</file>